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>
        <p:scale>
          <a:sx n="180" d="100"/>
          <a:sy n="180" d="100"/>
        </p:scale>
        <p:origin x="1956" y="-450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97FB117-C8DB-E92D-FB11-E10D664CB7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3930307-1E2B-B10C-BFAA-DCD7DBDBD53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EB046CA-D370-4B1B-5AE9-DD8BD1D647A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43ED209-F9EF-B44C-4927-5E85C388DFE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4708A258-EF69-4148-A0D8-6B3D3D5643F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4C6B2C35-1343-F827-FDEF-1A1A92244486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2111375" y="954088"/>
            <a:ext cx="2574925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86C41AA-6799-947B-6F6C-F0CFB5AC4C0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4400"/>
            <a:ext cx="46990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7682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7372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86671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12F85B-ED78-3A79-0CEF-EE0BBDF7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1696-3B9D-49D7-8480-E6E74D95FE1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1B1732-5075-A413-0CF5-2E56C405D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4CABB2-A31C-692F-8E78-799C4DA3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F5410-DE46-4DCC-9EC1-488740956D9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4778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7BE1E-CF9B-2E3C-B598-92F0F9D8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340A-6137-4808-BBB9-C46709576F5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6C9F99-BABF-6D8E-0ABF-4AB47CEC0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26ED97-FA07-DFAE-58F1-404E5028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E354A-3E1F-43FE-BB1B-94FB1FBB6F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0686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347F35-520E-52AB-0B70-5BEFCEC6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EB3CA-38A8-4127-A686-415F61D8F3F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CA1B98-A228-0098-D2DE-C8310C83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03BD9E-9349-1FB3-373B-97601382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A596A-FD47-4E50-8E04-726032BE56A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1867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A8A097C-52D7-4578-F5E8-8A165716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63B7-241A-4FE5-9B71-7FEB0047F55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01EF3AA-61CF-04D8-51C2-0FE8A3ECF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5BD611A-077F-A677-D59C-BF9A6F1A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0B744-7285-43F5-A1DF-36DB8467AB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776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0CB9134-8DEF-9F4D-4336-833DF7C0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8ECCC-7A8A-417D-B686-98C725D4578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C2B7722-26A7-DF6A-D0C3-D4ED765A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F6174D8-A4FD-F579-4F8D-CE3398AC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C7578-957C-49EA-967B-570B4CCED12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5134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AEC6C8C-C72D-9793-804B-A4B01C9A6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3895-AA28-4CB6-BC95-FB4C4C10D87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164BD41-EE07-4738-6056-9989E337A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4427517-B809-BB1A-7446-5BCCDE18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EFCC6-3979-497A-84E0-5F8C6C02575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7780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BDB6F2C-AA68-15B4-6691-A236CD47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D206-8398-4732-A589-8628FAB55D8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9E68018-48C0-1AE1-CDA1-F8FCB42F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2D7F9D8F-C03F-746F-E614-E66840A2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FE3DD-D6E7-403D-9838-EFF6F167EA9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46441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17294A-17B2-2740-860F-9A50C5FE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CE535-2F56-4413-A40A-2324CE910C7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06CC0D1-2509-5AE1-FACC-E06B14618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24E97BD-3178-BAE0-82F0-0EBE6699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FF35B-6FBC-4A7F-9C7C-F00C2A081FE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4246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46783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CD79A8-4E4A-1746-2053-D50E29A6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E578A-544B-4453-9D99-88339DB3D3B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DAA4243-EC45-76D3-5924-16CE625A1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A63653-C626-055B-1B63-D5C1C9BE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C6484-8C82-4E8F-B16C-38D0E849E4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462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02501E-CAD7-1C9B-0181-BCB851DE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2279-6F2D-49D7-A738-6E5354B7083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255BAE-B656-E2FF-5CFA-4C501C7B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A9898B-33C0-C5D1-BC62-A6C07099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60FC2-AE64-4A11-97E9-C47201B66E3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7480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500A67-5E0B-8304-446E-F97EB208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164B-65F6-439A-8743-1FD421F8F36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034A76-834D-B952-A83D-E7E71F9D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374F08-765A-2943-F624-6AAF95BD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62AED-5CA9-4A47-8068-9E27EBFFBB2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052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E3194C2B-67C4-772B-476A-80401B729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5389-E785-43AE-829E-DB6CAC62FD0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3F008A5-EA23-BA15-8C6C-D8006228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C4439AA-B255-28EA-3DAC-3E9E9064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97546-AD8B-45D9-A106-146F6D70C9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65549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A75F22-AD38-FBDD-04C2-8F53567E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11554-CBC9-4593-A489-7FCE5BCA48B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A7B654-A05A-768A-FA17-F7E1D29E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FFE7F-0B95-E5AD-004D-29554698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12BAD-F613-43CC-8F63-EDFF88AB2A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9965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62BC09-9A69-0F0B-229F-9E6CFA32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2E34E-C0D7-4773-A51D-04541FA3BFF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38A07B-CE55-2CC2-DA63-DB7FD3E0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57F4D0-0DFB-A50A-F490-29517386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30CA4-60E5-4371-BAFF-1BF40834686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40119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1BCFF6-D322-ACF8-7D83-39C4416C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0021-25AC-4159-8057-71F7A94F447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D924F4-F0C7-CD63-CA9F-AE3F1624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0418A5-B9A8-BF1B-AFFD-43BC91A2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4271F-5690-4117-84AD-0334324B29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660673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3FE5530-FBA7-21D2-853D-0B93C08D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CF9C-4E37-4E6C-9457-DD8ADB99414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7FEA46B-5AAC-F657-2A99-32F28CB0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BADEF86-B8FA-9ECD-0E7E-CB19FC23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FDDFB-D174-40CE-913C-5B8665CD462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43299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131D052-3D69-1F3B-0302-1EB2017C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EA8C4-77EB-40F6-B360-41420BD7F6E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987A2C-7A2C-7695-C80E-379FEF3E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291BD81-7385-F35D-9478-08BE747D5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C2C4B-066F-482D-BA91-77BE63DF563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086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DDCA2A6-3C37-3E37-1FB6-C04B74CE4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98996-8C6B-4FF3-94D4-FDA12485744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A3DE9A4-4FFB-9424-4701-5A9CC33A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54B8FCB-E339-E138-D7A2-B4FF200ED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5CBD8-E473-4376-8398-44A159FDE58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020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109699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00EEF29-5304-E4F8-8DF1-18A97539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2054-D784-4FF6-90F0-8638668918EB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EAD4B86-C9C1-E9B8-E99E-A5B69026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8E708E4-FF0B-F828-2E72-7AB9D63F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94848-F14B-4F66-884A-5B68920454F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7377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D3AE19D-A196-49AC-DBFE-2A3C791D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D2C6-E7E5-45AB-B005-48E8ACF0048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A4A8BAE-634B-1F68-1BE2-2307E6A8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CFC89F0-286A-0130-60A5-046D099C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4B008-D32C-4445-B6F4-00CAC5DA02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28159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9548BC5-B3B1-0510-5448-E5B1F971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C4A0-C89A-4CF8-962F-43E38F31A8F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3630268-ACC8-AE4C-4DAB-1ED6FE86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A796315-CDA3-065A-E7A3-87550B44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065ED-9CDC-4923-AED1-CE3969ADD79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16247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C1F74C-8F94-588D-05F8-B53DAC388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1967-D2A9-4F19-B3B6-62EB87D118D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C18175-DCD7-DAD5-DEA9-D80699BC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116E94-4D68-C576-7664-633F7442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962F9-8A95-4C8A-A594-868AB1CD888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65777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946CA2-269B-93BE-0CFE-D64356BB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132F2-2AD0-474B-A644-61D86EA1D8C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417219-1E2F-09A1-B7AA-2DC96AEB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238EAB-9D50-7723-AF39-A5B12415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09CF8-2BA3-4EE6-88A4-C785A3DC50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981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2684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6523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354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60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5882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0448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B6127B-10F8-A867-14F1-9B89C09D41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79140533-BCB4-7D18-7D7C-EFE2A748DF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F47596-F6D2-036B-8974-58B90CBFE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8D549-F15D-47A6-AA02-B8458DFF03F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6FF68D-3B95-00E5-26FB-236A82674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11B7D0-9B44-5066-A833-988B10FAE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D9D4D69-20F2-4AE6-9669-C16DE882745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8ED365A4-F6E4-59C3-89C5-0445D2727F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6916294-543B-71CB-798F-D982E860AC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DA9286-C7D3-CAC5-0724-9F41325F6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5F0014-16E7-4539-962A-A2D795E667E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DA1803-F912-8015-E998-2DF1BEAEA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DE29D8-985C-208E-963E-5894703A0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98242A3-44A7-456D-A787-16DDEEDD770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834A8D54-14A3-9808-F6F3-A8C400C7D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E51EFC61-8195-0967-4EBD-5B09ED315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4AC029FD-6D5B-A7D6-EE82-68B641DB96EF}"/>
              </a:ext>
            </a:extLst>
          </p:cNvPr>
          <p:cNvCxnSpPr>
            <a:cxnSpLocks noChangeShapeType="1"/>
            <a:stCxn id="5148" idx="2"/>
            <a:endCxn id="5151" idx="0"/>
          </p:cNvCxnSpPr>
          <p:nvPr/>
        </p:nvCxnSpPr>
        <p:spPr bwMode="auto">
          <a:xfrm>
            <a:off x="3242469" y="4225436"/>
            <a:ext cx="1" cy="65204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3969D49D-CEAA-883E-29CD-63546F29E983}"/>
              </a:ext>
            </a:extLst>
          </p:cNvPr>
          <p:cNvCxnSpPr>
            <a:cxnSpLocks noChangeShapeType="1"/>
            <a:stCxn id="5151" idx="2"/>
            <a:endCxn id="5135" idx="0"/>
          </p:cNvCxnSpPr>
          <p:nvPr/>
        </p:nvCxnSpPr>
        <p:spPr bwMode="auto">
          <a:xfrm flipH="1">
            <a:off x="3242469" y="5309280"/>
            <a:ext cx="1" cy="119929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C881D3E8-0ED5-D5FD-1998-09B7717B1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4320092"/>
            <a:ext cx="3240087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Auswahl und Beurteilung des Arzneistoffs und des 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Beurteilung des Arzneistoffs nach </a:t>
            </a:r>
            <a:r>
              <a:rPr lang="de-DE" altLang="de-DE" sz="700" i="1" dirty="0" err="1">
                <a:latin typeface="Arial" panose="020B0604020202020204" pitchFamily="34" charset="0"/>
              </a:rPr>
              <a:t>pharmakolog</a:t>
            </a:r>
            <a:r>
              <a:rPr lang="de-DE" altLang="de-DE" sz="700" i="1" dirty="0">
                <a:latin typeface="Arial" panose="020B0604020202020204" pitchFamily="34" charset="0"/>
              </a:rPr>
              <a:t>.-</a:t>
            </a:r>
            <a:r>
              <a:rPr lang="de-DE" altLang="de-DE" sz="700" i="1" dirty="0" err="1">
                <a:latin typeface="Arial" panose="020B0604020202020204" pitchFamily="34" charset="0"/>
              </a:rPr>
              <a:t>toxikolog</a:t>
            </a:r>
            <a:r>
              <a:rPr lang="de-DE" altLang="de-DE" sz="700" i="1" dirty="0">
                <a:latin typeface="Arial" panose="020B0604020202020204" pitchFamily="34" charset="0"/>
              </a:rPr>
              <a:t>. Kriterien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Art/Ursache der Beschwerden (Bisacodyl, </a:t>
            </a:r>
            <a:r>
              <a:rPr lang="de-DE" altLang="de-DE" sz="700" dirty="0" err="1">
                <a:latin typeface="Arial" panose="020B0604020202020204" pitchFamily="34" charset="0"/>
              </a:rPr>
              <a:t>Natriumpicosulfat</a:t>
            </a:r>
            <a:r>
              <a:rPr lang="de-DE" altLang="de-DE" sz="700" dirty="0">
                <a:latin typeface="Arial" panose="020B0604020202020204" pitchFamily="34" charset="0"/>
              </a:rPr>
              <a:t>, Füll- und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Quellmittel, Lactulose bzw. </a:t>
            </a:r>
            <a:r>
              <a:rPr lang="de-DE" altLang="de-DE" sz="700" dirty="0" err="1">
                <a:latin typeface="Arial" panose="020B0604020202020204" pitchFamily="34" charset="0"/>
              </a:rPr>
              <a:t>Lactitol</a:t>
            </a:r>
            <a:r>
              <a:rPr lang="de-DE" altLang="de-DE" sz="700" dirty="0">
                <a:latin typeface="Arial" panose="020B0604020202020204" pitchFamily="34" charset="0"/>
              </a:rPr>
              <a:t>, Macrogol?)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Wirksamkeit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Berücksichtigung patientenspezifischer Faktoren (Alter, Allergien,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Überempfindlichkeiten)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 (Diabetes, 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Niereninsuffizienz</a:t>
            </a:r>
            <a:r>
              <a:rPr lang="de-DE" altLang="de-DE" sz="700" dirty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Begleitmedikation (Diuretika, Herzglykoside)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Auswahl/Beurteilung des Fertigarzneimittels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Darreichungsform (</a:t>
            </a:r>
            <a:r>
              <a:rPr lang="de-DE" altLang="de-DE" sz="700" dirty="0" err="1">
                <a:latin typeface="Arial" panose="020B0604020202020204" pitchFamily="34" charset="0"/>
              </a:rPr>
              <a:t>Tabl</a:t>
            </a:r>
            <a:r>
              <a:rPr lang="de-DE" altLang="de-DE" sz="700" dirty="0">
                <a:latin typeface="Arial" panose="020B0604020202020204" pitchFamily="34" charset="0"/>
              </a:rPr>
              <a:t>., </a:t>
            </a:r>
            <a:r>
              <a:rPr lang="de-DE" altLang="de-DE" sz="700" dirty="0" err="1">
                <a:latin typeface="Arial" panose="020B0604020202020204" pitchFamily="34" charset="0"/>
              </a:rPr>
              <a:t>Kps</a:t>
            </a:r>
            <a:r>
              <a:rPr lang="de-DE" altLang="de-DE" sz="700" dirty="0">
                <a:latin typeface="Arial" panose="020B0604020202020204" pitchFamily="34" charset="0"/>
              </a:rPr>
              <a:t>., </a:t>
            </a:r>
            <a:r>
              <a:rPr lang="de-DE" altLang="de-DE" sz="700" dirty="0" err="1">
                <a:latin typeface="Arial" panose="020B0604020202020204" pitchFamily="34" charset="0"/>
              </a:rPr>
              <a:t>Trp</a:t>
            </a:r>
            <a:r>
              <a:rPr lang="de-DE" altLang="de-DE" sz="700" dirty="0">
                <a:latin typeface="Arial" panose="020B0604020202020204" pitchFamily="34" charset="0"/>
              </a:rPr>
              <a:t>., Zäpfchen,</a:t>
            </a:r>
            <a:r>
              <a:rPr lang="de-DE" altLang="de-DE" sz="7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700" dirty="0">
                <a:latin typeface="Arial" panose="020B0604020202020204" pitchFamily="34" charset="0"/>
              </a:rPr>
              <a:t>Granulat, Dragees,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Klysmen?)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Dosierung, Reichweite/Packungsgröße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sz="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Zusätzliche </a:t>
            </a:r>
            <a:r>
              <a:rPr lang="de-DE" altLang="de-DE" sz="700" dirty="0">
                <a:latin typeface="Arial" panose="020B0604020202020204" pitchFamily="34" charset="0"/>
              </a:rPr>
              <a:t>Inhaltsstoffe (Wirkstoffkombinationen sinnvoll? </a:t>
            </a:r>
            <a:r>
              <a:rPr lang="de-DE" sz="700" b="0" i="0" u="none" strike="noStrike" baseline="0" dirty="0">
                <a:latin typeface="Arial" panose="020B0604020202020204" pitchFamily="34" charset="0"/>
              </a:rPr>
              <a:t>Mit/ohne Elektrolyte</a:t>
            </a:r>
            <a:r>
              <a:rPr lang="de-DE" sz="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r>
              <a:rPr lang="de-DE" altLang="de-DE" sz="7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E897B0FC-3647-E097-5589-8A74EB52A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368687"/>
            <a:ext cx="542925" cy="14493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CA581EA9-048B-58D9-DEC7-7EEA9F8C7BAF}"/>
              </a:ext>
            </a:extLst>
          </p:cNvPr>
          <p:cNvCxnSpPr>
            <a:cxnSpLocks noChangeShapeType="1"/>
            <a:stCxn id="5151" idx="3"/>
            <a:endCxn id="5126" idx="1"/>
          </p:cNvCxnSpPr>
          <p:nvPr/>
        </p:nvCxnSpPr>
        <p:spPr bwMode="auto">
          <a:xfrm>
            <a:off x="4070351" y="5093380"/>
            <a:ext cx="249237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 Box 31">
            <a:extLst>
              <a:ext uri="{FF2B5EF4-FFF2-40B4-BE49-F238E27FC236}">
                <a16:creationId xmlns:a16="http://schemas.microsoft.com/office/drawing/2014/main" id="{8A1B43F8-D618-CE73-9DEB-634758B8C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1209675"/>
            <a:ext cx="32400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Hinterfragen der Eigendiagnose bzw. des Arzneimittelwunsches – Offene Fragen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Beschwerden liegen vor? (Stuhlganghäufigkeit, -beschaffenheit?)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Seit wann? (Akut, chronisch?)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Wann treten die Beschwerden auf? (Stress, Reise, vor der Menstruation,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Ernährungs- und Lebensgewohnheiten?)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Begleitsymptome? (Völlegefühl, Blähungen, Krämpfe, Brechreiz,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Schmerzen, Durchfall?)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Weitere Fragen, z. B.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Wurden die Beschwerden schon durch den Arzt abgeklärt?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Erfahrungen mit dem AM wurden gemacht?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Liegen noch andere Erkrankungen vor? (Diabetes, Parkinson, Multiple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Sklerose, Depression, Hypothyreose, Hämorrhoiden, Analfissuren,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entzündliche Darmerkrankungen, Schlaganfall, Gallenwegserkrankungen?)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AM werden regelmäßig/zur Zeit angewendet (verordnet/SM)?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(UAW z. B. durch Antacida, Eisensalze, Opioide, Loperamid,  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Antidepressiva, Betablocker, Calciumantagonisten, Codein, Parkinsonmittel,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Anticholinergika, Antiepileptika, Diuretika, H</a:t>
            </a:r>
            <a:r>
              <a:rPr lang="de-DE" altLang="de-DE" sz="700" baseline="-25000" dirty="0">
                <a:latin typeface="Arial" panose="020B0604020202020204" pitchFamily="34" charset="0"/>
              </a:rPr>
              <a:t>1</a:t>
            </a:r>
            <a:r>
              <a:rPr lang="de-DE" altLang="de-DE" sz="700" dirty="0">
                <a:latin typeface="Arial" panose="020B0604020202020204" pitchFamily="34" charset="0"/>
              </a:rPr>
              <a:t>-Antihistaminika, Protonen-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pumpenhemmer, Zytostatika, </a:t>
            </a:r>
            <a:r>
              <a:rPr lang="de-DE" altLang="de-DE" sz="700" dirty="0" err="1">
                <a:latin typeface="Arial" panose="020B0604020202020204" pitchFamily="34" charset="0"/>
              </a:rPr>
              <a:t>Phenothiazine</a:t>
            </a:r>
            <a:r>
              <a:rPr lang="de-DE" altLang="de-DE" sz="700" dirty="0">
                <a:latin typeface="Arial" panose="020B0604020202020204" pitchFamily="34" charset="0"/>
              </a:rPr>
              <a:t>, Immunsuppressiva)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Besteht eine Patientendatei (Kundenkarte)?</a:t>
            </a:r>
          </a:p>
        </p:txBody>
      </p:sp>
      <p:cxnSp>
        <p:nvCxnSpPr>
          <p:cNvPr id="5130" name="Gerade Verbindung 100">
            <a:extLst>
              <a:ext uri="{FF2B5EF4-FFF2-40B4-BE49-F238E27FC236}">
                <a16:creationId xmlns:a16="http://schemas.microsoft.com/office/drawing/2014/main" id="{C9353D53-C064-9C52-DE8C-2BE9E4269406}"/>
              </a:ext>
            </a:extLst>
          </p:cNvPr>
          <p:cNvCxnSpPr>
            <a:cxnSpLocks noChangeShapeType="1"/>
            <a:stCxn id="5145" idx="3"/>
            <a:endCxn id="5129" idx="1"/>
          </p:cNvCxnSpPr>
          <p:nvPr/>
        </p:nvCxnSpPr>
        <p:spPr bwMode="auto">
          <a:xfrm>
            <a:off x="4087813" y="2225675"/>
            <a:ext cx="2317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Freeform 24">
            <a:extLst>
              <a:ext uri="{FF2B5EF4-FFF2-40B4-BE49-F238E27FC236}">
                <a16:creationId xmlns:a16="http://schemas.microsoft.com/office/drawing/2014/main" id="{388A8063-0D87-0D21-0E56-27715604D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737394"/>
            <a:ext cx="563562" cy="4095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Freeform 24">
            <a:extLst>
              <a:ext uri="{FF2B5EF4-FFF2-40B4-BE49-F238E27FC236}">
                <a16:creationId xmlns:a16="http://schemas.microsoft.com/office/drawing/2014/main" id="{61AC07D8-EF6A-8146-6798-D1A138B43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253092"/>
            <a:ext cx="563562" cy="9715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Text Box 31">
            <a:extLst>
              <a:ext uri="{FF2B5EF4-FFF2-40B4-BE49-F238E27FC236}">
                <a16:creationId xmlns:a16="http://schemas.microsoft.com/office/drawing/2014/main" id="{FF7F85B0-EC48-A7CE-0754-B6CBADDAB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3207953"/>
            <a:ext cx="3240087" cy="10618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Grenzen der Selbstmedikation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können z. B. sein: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Chronische Obstipation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Blut- oder Schleimbeimengungen im Stuhl, Teerstuhl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Abdominalschmerz, Krämpfe, Übelkeit, Erbrechen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Wechsel von Verstopfung und Durchfall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Verdacht auf schwerwiegende Erkrankung/</a:t>
            </a:r>
            <a:r>
              <a:rPr lang="de-DE" altLang="de-DE" sz="700" dirty="0" err="1">
                <a:latin typeface="Arial" pitchFamily="34" charset="0"/>
              </a:rPr>
              <a:t>Tumorobstriktion</a:t>
            </a:r>
            <a:r>
              <a:rPr lang="de-DE" altLang="de-DE" sz="700" dirty="0">
                <a:latin typeface="Arial" pitchFamily="34" charset="0"/>
              </a:rPr>
              <a:t>/Ileus</a:t>
            </a:r>
            <a:endParaRPr lang="de-DE" altLang="de-DE" sz="700" strike="sngStrike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Verdacht auf </a:t>
            </a:r>
            <a:r>
              <a:rPr lang="de-DE" altLang="de-DE" sz="700" dirty="0" err="1">
                <a:latin typeface="Arial" pitchFamily="34" charset="0"/>
              </a:rPr>
              <a:t>Laxantienabusus</a:t>
            </a:r>
            <a:endParaRPr lang="de-DE" altLang="de-DE" sz="700" dirty="0"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Verdacht auf AM-bedingte Obstipation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Ggf. Anwender des Arzneimittels</a:t>
            </a:r>
          </a:p>
        </p:txBody>
      </p:sp>
      <p:cxnSp>
        <p:nvCxnSpPr>
          <p:cNvPr id="5134" name="Gerade Verbindung 100">
            <a:extLst>
              <a:ext uri="{FF2B5EF4-FFF2-40B4-BE49-F238E27FC236}">
                <a16:creationId xmlns:a16="http://schemas.microsoft.com/office/drawing/2014/main" id="{BFCC8E58-068B-07BA-150E-3EEA58EBBE5D}"/>
              </a:ext>
            </a:extLst>
          </p:cNvPr>
          <p:cNvCxnSpPr>
            <a:cxnSpLocks noChangeShapeType="1"/>
            <a:stCxn id="5148" idx="3"/>
            <a:endCxn id="3085" idx="1"/>
          </p:cNvCxnSpPr>
          <p:nvPr/>
        </p:nvCxnSpPr>
        <p:spPr bwMode="auto">
          <a:xfrm>
            <a:off x="3896519" y="3738867"/>
            <a:ext cx="423069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10">
            <a:extLst>
              <a:ext uri="{FF2B5EF4-FFF2-40B4-BE49-F238E27FC236}">
                <a16:creationId xmlns:a16="http://schemas.microsoft.com/office/drawing/2014/main" id="{7B3ED4F0-9DAD-F7C7-48BD-31EAD87F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6508576"/>
            <a:ext cx="165576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Informationen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über das Arzneimittel</a:t>
            </a:r>
          </a:p>
        </p:txBody>
      </p:sp>
      <p:sp>
        <p:nvSpPr>
          <p:cNvPr id="3088" name="Text Box 37">
            <a:extLst>
              <a:ext uri="{FF2B5EF4-FFF2-40B4-BE49-F238E27FC236}">
                <a16:creationId xmlns:a16="http://schemas.microsoft.com/office/drawing/2014/main" id="{B8B53C93-8BBD-A8AE-059B-43633F537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0508" y="5871757"/>
            <a:ext cx="3236912" cy="164352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Informationsinhalte am Beispiel Bisacodyl (peroral)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Dos.:5-10 mg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</a:t>
            </a:r>
            <a:r>
              <a:rPr lang="de-DE" altLang="de-DE" sz="700" dirty="0" err="1">
                <a:latin typeface="Arial" pitchFamily="34" charset="0"/>
              </a:rPr>
              <a:t>Anw</a:t>
            </a:r>
            <a:r>
              <a:rPr lang="de-DE" altLang="de-DE" sz="700" dirty="0">
                <a:latin typeface="Arial" pitchFamily="34" charset="0"/>
              </a:rPr>
              <a:t>.: abends vor dem Schlafengehen, 1 Std. nach der letzten 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  Nahrungsaufnahme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Behandlungsdauer: nach Stuhlgang mind. 2 Tage Karenz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Wirkung: Aufnahme von Wasser aus dem Darm gehemmt, Einstrom von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  Flüssigkeit in das Darmlumen gefördert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Wirkungseintritt nach 6-12 Std. nach peroraler Gabe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WW: nicht zusammen mit Milch, Antacida, </a:t>
            </a:r>
            <a:r>
              <a:rPr lang="de-DE" altLang="de-DE" sz="700" dirty="0" err="1">
                <a:latin typeface="Arial" pitchFamily="34" charset="0"/>
              </a:rPr>
              <a:t>Protonenpumpenhemmern</a:t>
            </a:r>
            <a:r>
              <a:rPr lang="de-DE" altLang="de-DE" sz="700" dirty="0">
                <a:latin typeface="Arial" pitchFamily="34" charset="0"/>
              </a:rPr>
              <a:t>, 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  H</a:t>
            </a:r>
            <a:r>
              <a:rPr lang="de-DE" altLang="de-DE" sz="700" baseline="-25000" dirty="0">
                <a:latin typeface="Arial" pitchFamily="34" charset="0"/>
              </a:rPr>
              <a:t>2</a:t>
            </a:r>
            <a:r>
              <a:rPr lang="de-DE" altLang="de-DE" sz="700" dirty="0">
                <a:latin typeface="Arial" pitchFamily="34" charset="0"/>
              </a:rPr>
              <a:t>-Blockern einnehmen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UAW: gelegentlich Magenunverträglichkeiten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Arzneimittel kühl und trocken aufbewahren 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i="1" dirty="0">
                <a:latin typeface="Arial" pitchFamily="34" charset="0"/>
              </a:rPr>
              <a:t>Grenzen der Selbstmedikation: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Auftreten der unter Grenzen der Selbstmedikation genannten Beschwerden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Persistieren der Beschwerden über einen längeren Zeitraum bzw. 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  Verschlechterung der Symptome</a:t>
            </a:r>
            <a:endParaRPr lang="de-DE" altLang="de-DE" sz="700" strike="sngStrike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137" name="Freeform 24">
            <a:extLst>
              <a:ext uri="{FF2B5EF4-FFF2-40B4-BE49-F238E27FC236}">
                <a16:creationId xmlns:a16="http://schemas.microsoft.com/office/drawing/2014/main" id="{1A4FE65C-F683-12BB-FE5F-79F392565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683" y="5901358"/>
            <a:ext cx="542925" cy="15843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8" name="Gerade Verbindung mit Pfeil 78">
            <a:extLst>
              <a:ext uri="{FF2B5EF4-FFF2-40B4-BE49-F238E27FC236}">
                <a16:creationId xmlns:a16="http://schemas.microsoft.com/office/drawing/2014/main" id="{9E99E364-F417-A0E3-EDDA-C354147639C5}"/>
              </a:ext>
            </a:extLst>
          </p:cNvPr>
          <p:cNvCxnSpPr>
            <a:cxnSpLocks noChangeShapeType="1"/>
            <a:stCxn id="5135" idx="2"/>
            <a:endCxn id="5160" idx="0"/>
          </p:cNvCxnSpPr>
          <p:nvPr/>
        </p:nvCxnSpPr>
        <p:spPr bwMode="auto">
          <a:xfrm>
            <a:off x="3242469" y="6878464"/>
            <a:ext cx="0" cy="86029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Gerade Verbindung 110">
            <a:extLst>
              <a:ext uri="{FF2B5EF4-FFF2-40B4-BE49-F238E27FC236}">
                <a16:creationId xmlns:a16="http://schemas.microsoft.com/office/drawing/2014/main" id="{F3EF15AD-1657-5A11-3E6F-553E438D302D}"/>
              </a:ext>
            </a:extLst>
          </p:cNvPr>
          <p:cNvCxnSpPr>
            <a:cxnSpLocks noChangeShapeType="1"/>
            <a:stCxn id="5135" idx="3"/>
            <a:endCxn id="3088" idx="1"/>
          </p:cNvCxnSpPr>
          <p:nvPr/>
        </p:nvCxnSpPr>
        <p:spPr bwMode="auto">
          <a:xfrm>
            <a:off x="4070350" y="6693520"/>
            <a:ext cx="250158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 Box 53">
            <a:extLst>
              <a:ext uri="{FF2B5EF4-FFF2-40B4-BE49-F238E27FC236}">
                <a16:creationId xmlns:a16="http://schemas.microsoft.com/office/drawing/2014/main" id="{DF7E4BDF-988D-FDB4-147F-94D4F5729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0" y="3489325"/>
            <a:ext cx="2746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41" name="Text Box 53">
            <a:extLst>
              <a:ext uri="{FF2B5EF4-FFF2-40B4-BE49-F238E27FC236}">
                <a16:creationId xmlns:a16="http://schemas.microsoft.com/office/drawing/2014/main" id="{D08E76F7-B9C9-4607-DC19-6B0A580CC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356100"/>
            <a:ext cx="3952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5142" name="Form 98">
            <a:extLst>
              <a:ext uri="{FF2B5EF4-FFF2-40B4-BE49-F238E27FC236}">
                <a16:creationId xmlns:a16="http://schemas.microsoft.com/office/drawing/2014/main" id="{BE689073-781C-0090-CEFE-13EA7EFC76A6}"/>
              </a:ext>
            </a:extLst>
          </p:cNvPr>
          <p:cNvCxnSpPr>
            <a:cxnSpLocks noChangeShapeType="1"/>
            <a:stCxn id="5156" idx="2"/>
            <a:endCxn id="5151" idx="1"/>
          </p:cNvCxnSpPr>
          <p:nvPr/>
        </p:nvCxnSpPr>
        <p:spPr bwMode="auto">
          <a:xfrm rot="16200000" flipH="1">
            <a:off x="1195994" y="3874785"/>
            <a:ext cx="832225" cy="1604963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feld 29">
            <a:extLst>
              <a:ext uri="{FF2B5EF4-FFF2-40B4-BE49-F238E27FC236}">
                <a16:creationId xmlns:a16="http://schemas.microsoft.com/office/drawing/2014/main" id="{D3B33D8B-8307-976E-AF4B-DDCF0CC759A2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Information und Beratung Selbstmedikation Verstopfung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28.11.2023</a:t>
            </a:r>
          </a:p>
        </p:txBody>
      </p:sp>
      <p:sp>
        <p:nvSpPr>
          <p:cNvPr id="5144" name="Flussdiagramm: Alternativer Prozess 43">
            <a:extLst>
              <a:ext uri="{FF2B5EF4-FFF2-40B4-BE49-F238E27FC236}">
                <a16:creationId xmlns:a16="http://schemas.microsoft.com/office/drawing/2014/main" id="{657DB924-F11D-7379-28DC-D0E10356D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654050"/>
            <a:ext cx="1690688" cy="576263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Patient mit  Arzneimittelwunsch bzw. Eigendiagnose </a:t>
            </a:r>
          </a:p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Verstopfung</a:t>
            </a:r>
          </a:p>
        </p:txBody>
      </p:sp>
      <p:sp>
        <p:nvSpPr>
          <p:cNvPr id="5145" name="Flussdiagramm: Prozess 45">
            <a:extLst>
              <a:ext uri="{FF2B5EF4-FFF2-40B4-BE49-F238E27FC236}">
                <a16:creationId xmlns:a16="http://schemas.microsoft.com/office/drawing/2014/main" id="{F50D4768-13B7-2354-00AD-490C952F1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1956880"/>
            <a:ext cx="1690688" cy="53759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Hinterfragen der Eigendiagnose bzw. des Arzneimittelwunsches</a:t>
            </a:r>
          </a:p>
        </p:txBody>
      </p:sp>
      <p:cxnSp>
        <p:nvCxnSpPr>
          <p:cNvPr id="5146" name="Gerade Verbindung mit Pfeil 50">
            <a:extLst>
              <a:ext uri="{FF2B5EF4-FFF2-40B4-BE49-F238E27FC236}">
                <a16:creationId xmlns:a16="http://schemas.microsoft.com/office/drawing/2014/main" id="{8AB8EFBF-D554-073B-89C4-565A053CA5CB}"/>
              </a:ext>
            </a:extLst>
          </p:cNvPr>
          <p:cNvCxnSpPr>
            <a:cxnSpLocks noChangeShapeType="1"/>
            <a:stCxn id="5144" idx="2"/>
            <a:endCxn id="5145" idx="0"/>
          </p:cNvCxnSpPr>
          <p:nvPr/>
        </p:nvCxnSpPr>
        <p:spPr bwMode="auto">
          <a:xfrm>
            <a:off x="3242469" y="1230313"/>
            <a:ext cx="0" cy="72656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Gerade Verbindung mit Pfeil 61">
            <a:extLst>
              <a:ext uri="{FF2B5EF4-FFF2-40B4-BE49-F238E27FC236}">
                <a16:creationId xmlns:a16="http://schemas.microsoft.com/office/drawing/2014/main" id="{3CE7A268-3BEE-8EDA-0D37-BFFCCC1EDA73}"/>
              </a:ext>
            </a:extLst>
          </p:cNvPr>
          <p:cNvCxnSpPr>
            <a:cxnSpLocks noChangeShapeType="1"/>
            <a:stCxn id="5145" idx="2"/>
            <a:endCxn id="5148" idx="0"/>
          </p:cNvCxnSpPr>
          <p:nvPr/>
        </p:nvCxnSpPr>
        <p:spPr bwMode="auto">
          <a:xfrm>
            <a:off x="3242469" y="2494470"/>
            <a:ext cx="0" cy="75782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Flussdiagramm: Verzweigung 65">
            <a:extLst>
              <a:ext uri="{FF2B5EF4-FFF2-40B4-BE49-F238E27FC236}">
                <a16:creationId xmlns:a16="http://schemas.microsoft.com/office/drawing/2014/main" id="{D3AF58B5-663A-62D2-E097-70195FBE9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419" y="3252298"/>
            <a:ext cx="1308100" cy="9731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9" name="Flussdiagramm: Prozess 67">
            <a:extLst>
              <a:ext uri="{FF2B5EF4-FFF2-40B4-BE49-F238E27FC236}">
                <a16:creationId xmlns:a16="http://schemas.microsoft.com/office/drawing/2014/main" id="{56F0D4CE-3253-1D8E-C419-EDBFCE00C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576942"/>
            <a:ext cx="827088" cy="3238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Arztbesuch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</a:p>
        </p:txBody>
      </p:sp>
      <p:cxnSp>
        <p:nvCxnSpPr>
          <p:cNvPr id="5150" name="Gerade Verbindung mit Pfeil 69">
            <a:extLst>
              <a:ext uri="{FF2B5EF4-FFF2-40B4-BE49-F238E27FC236}">
                <a16:creationId xmlns:a16="http://schemas.microsoft.com/office/drawing/2014/main" id="{9201755A-0903-D693-B85F-24E2A54221C8}"/>
              </a:ext>
            </a:extLst>
          </p:cNvPr>
          <p:cNvCxnSpPr>
            <a:cxnSpLocks noChangeShapeType="1"/>
            <a:stCxn id="5148" idx="1"/>
            <a:endCxn id="5149" idx="3"/>
          </p:cNvCxnSpPr>
          <p:nvPr/>
        </p:nvCxnSpPr>
        <p:spPr bwMode="auto">
          <a:xfrm flipH="1">
            <a:off x="2446338" y="3738867"/>
            <a:ext cx="14208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Flussdiagramm: Prozess 77">
            <a:extLst>
              <a:ext uri="{FF2B5EF4-FFF2-40B4-BE49-F238E27FC236}">
                <a16:creationId xmlns:a16="http://schemas.microsoft.com/office/drawing/2014/main" id="{6207CCDC-A9F3-03E4-97E4-3C8495A4B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4877480"/>
            <a:ext cx="165576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Auswahl/Beurteilung des Arzneistoffs und des Fertigarzneimittels</a:t>
            </a:r>
          </a:p>
        </p:txBody>
      </p:sp>
      <p:sp>
        <p:nvSpPr>
          <p:cNvPr id="3105" name="Flussdiagramm: Alternativer Prozess 122">
            <a:extLst>
              <a:ext uri="{FF2B5EF4-FFF2-40B4-BE49-F238E27FC236}">
                <a16:creationId xmlns:a16="http://schemas.microsoft.com/office/drawing/2014/main" id="{88EB6387-57E5-417E-6975-DB7B82BC1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9437688"/>
            <a:ext cx="1655762" cy="49916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Ggf. Angebot weiterer pharmazeutischer Dienstleistungen</a:t>
            </a:r>
            <a:endParaRPr lang="de-DE" altLang="de-DE" sz="900" b="1" strike="sngStrike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53" name="Text Box 31">
            <a:extLst>
              <a:ext uri="{FF2B5EF4-FFF2-40B4-BE49-F238E27FC236}">
                <a16:creationId xmlns:a16="http://schemas.microsoft.com/office/drawing/2014/main" id="{914F9741-BEE4-D751-7614-8A29D3D69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702469"/>
            <a:ext cx="324008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Anwender des Arzneimittels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Für wen ist das Arzneimittel?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Lebensalter, z. B. Säuglinge, Kleinkinder, ältere Patienten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Begleitumstände, z. B. Schwangerschaft, Stillzeit</a:t>
            </a:r>
          </a:p>
        </p:txBody>
      </p:sp>
      <p:cxnSp>
        <p:nvCxnSpPr>
          <p:cNvPr id="5154" name="Gerade Verbindung 100">
            <a:extLst>
              <a:ext uri="{FF2B5EF4-FFF2-40B4-BE49-F238E27FC236}">
                <a16:creationId xmlns:a16="http://schemas.microsoft.com/office/drawing/2014/main" id="{7404E3D2-B731-5F8D-CF6A-C44EF3DA8956}"/>
              </a:ext>
            </a:extLst>
          </p:cNvPr>
          <p:cNvCxnSpPr>
            <a:cxnSpLocks noChangeShapeType="1"/>
            <a:stCxn id="5144" idx="3"/>
            <a:endCxn id="5153" idx="1"/>
          </p:cNvCxnSpPr>
          <p:nvPr/>
        </p:nvCxnSpPr>
        <p:spPr bwMode="auto">
          <a:xfrm>
            <a:off x="4087813" y="942182"/>
            <a:ext cx="2317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5" name="Freeform 24">
            <a:extLst>
              <a:ext uri="{FF2B5EF4-FFF2-40B4-BE49-F238E27FC236}">
                <a16:creationId xmlns:a16="http://schemas.microsoft.com/office/drawing/2014/main" id="{D6FC978F-7CCC-E211-C38B-BCFE18617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1242768"/>
            <a:ext cx="542925" cy="196581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6" name="Flussdiagramm: Verzweigung 65">
            <a:extLst>
              <a:ext uri="{FF2B5EF4-FFF2-40B4-BE49-F238E27FC236}">
                <a16:creationId xmlns:a16="http://schemas.microsoft.com/office/drawing/2014/main" id="{B2086282-8DE2-6BAC-CA5E-0640A7AF8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216580"/>
            <a:ext cx="1333500" cy="1044575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7" name="Gerade Verbindung mit Pfeil 69">
            <a:extLst>
              <a:ext uri="{FF2B5EF4-FFF2-40B4-BE49-F238E27FC236}">
                <a16:creationId xmlns:a16="http://schemas.microsoft.com/office/drawing/2014/main" id="{C7B31FF0-54FE-8B48-47C9-1733CB7C1DEB}"/>
              </a:ext>
            </a:extLst>
          </p:cNvPr>
          <p:cNvCxnSpPr>
            <a:cxnSpLocks noChangeShapeType="1"/>
            <a:stCxn id="5149" idx="1"/>
            <a:endCxn id="5156" idx="3"/>
          </p:cNvCxnSpPr>
          <p:nvPr/>
        </p:nvCxnSpPr>
        <p:spPr bwMode="auto">
          <a:xfrm flipH="1">
            <a:off x="1476375" y="3738867"/>
            <a:ext cx="142875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Flussdiagramm: Alternativer Prozess 43">
            <a:extLst>
              <a:ext uri="{FF2B5EF4-FFF2-40B4-BE49-F238E27FC236}">
                <a16:creationId xmlns:a16="http://schemas.microsoft.com/office/drawing/2014/main" id="{F24054C9-B738-66F7-22C8-3D8A250F2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2195513"/>
            <a:ext cx="1174750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Keine Abgabe des Arzneimittels</a:t>
            </a:r>
          </a:p>
        </p:txBody>
      </p:sp>
      <p:cxnSp>
        <p:nvCxnSpPr>
          <p:cNvPr id="5159" name="Gerade Verbindung mit Pfeil 69">
            <a:extLst>
              <a:ext uri="{FF2B5EF4-FFF2-40B4-BE49-F238E27FC236}">
                <a16:creationId xmlns:a16="http://schemas.microsoft.com/office/drawing/2014/main" id="{D73FE559-C2CE-F6A0-AC8D-3E7E494E5058}"/>
              </a:ext>
            </a:extLst>
          </p:cNvPr>
          <p:cNvCxnSpPr>
            <a:cxnSpLocks noChangeShapeType="1"/>
            <a:stCxn id="5156" idx="0"/>
            <a:endCxn id="5158" idx="2"/>
          </p:cNvCxnSpPr>
          <p:nvPr/>
        </p:nvCxnSpPr>
        <p:spPr bwMode="auto">
          <a:xfrm flipV="1">
            <a:off x="809625" y="2590800"/>
            <a:ext cx="0" cy="6257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461D830C-F392-ABDC-3A09-91330447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7738761"/>
            <a:ext cx="1655762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Unterstützende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Maßnahmen</a:t>
            </a:r>
          </a:p>
        </p:txBody>
      </p:sp>
      <p:sp>
        <p:nvSpPr>
          <p:cNvPr id="5161" name="Text Box 37">
            <a:extLst>
              <a:ext uri="{FF2B5EF4-FFF2-40B4-BE49-F238E27FC236}">
                <a16:creationId xmlns:a16="http://schemas.microsoft.com/office/drawing/2014/main" id="{461081A3-250B-AE45-1986-85486B6F8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7538214"/>
            <a:ext cx="3230562" cy="77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Aufkleber auf der Packung mit Anwendungshinweisen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Erläuterung und Mitgabe von Informationsmaterial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Zusatzempfehlung: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Ausreichende Ballaststoffzufuhr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Ausreichende Flüssigkeitszufuhr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Ausreichend Bewegung</a:t>
            </a:r>
          </a:p>
        </p:txBody>
      </p:sp>
      <p:sp>
        <p:nvSpPr>
          <p:cNvPr id="5162" name="Freeform 24">
            <a:extLst>
              <a:ext uri="{FF2B5EF4-FFF2-40B4-BE49-F238E27FC236}">
                <a16:creationId xmlns:a16="http://schemas.microsoft.com/office/drawing/2014/main" id="{73E71D1E-D3DF-603E-6734-A7500B581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7557537"/>
            <a:ext cx="542925" cy="73233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rade Verbindung 110">
            <a:extLst>
              <a:ext uri="{FF2B5EF4-FFF2-40B4-BE49-F238E27FC236}">
                <a16:creationId xmlns:a16="http://schemas.microsoft.com/office/drawing/2014/main" id="{9D86757C-990C-D37F-F920-5231FC40D6A2}"/>
              </a:ext>
            </a:extLst>
          </p:cNvPr>
          <p:cNvCxnSpPr>
            <a:cxnSpLocks noChangeShapeType="1"/>
            <a:stCxn id="5160" idx="3"/>
            <a:endCxn id="5161" idx="1"/>
          </p:cNvCxnSpPr>
          <p:nvPr/>
        </p:nvCxnSpPr>
        <p:spPr bwMode="auto">
          <a:xfrm flipV="1">
            <a:off x="4070350" y="7923704"/>
            <a:ext cx="258763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4" name="Text Box 10">
            <a:extLst>
              <a:ext uri="{FF2B5EF4-FFF2-40B4-BE49-F238E27FC236}">
                <a16:creationId xmlns:a16="http://schemas.microsoft.com/office/drawing/2014/main" id="{64AB5E10-943F-1936-C184-23B82707B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339781"/>
            <a:ext cx="1655762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des Arzneimittels</a:t>
            </a:r>
          </a:p>
        </p:txBody>
      </p:sp>
      <p:sp>
        <p:nvSpPr>
          <p:cNvPr id="5165" name="Text Box 37">
            <a:extLst>
              <a:ext uri="{FF2B5EF4-FFF2-40B4-BE49-F238E27FC236}">
                <a16:creationId xmlns:a16="http://schemas.microsoft.com/office/drawing/2014/main" id="{4C8CD3E2-5723-F848-EDA1-98051C7F8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8332637"/>
            <a:ext cx="324008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Abgabe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Rückfrage beim Patienten, ob noch weitere Fragen bestehen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Möglichkeiten der Kontaktaufnahme, z. B. telefonisch</a:t>
            </a:r>
          </a:p>
        </p:txBody>
      </p:sp>
      <p:sp>
        <p:nvSpPr>
          <p:cNvPr id="5166" name="Freeform 24">
            <a:extLst>
              <a:ext uri="{FF2B5EF4-FFF2-40B4-BE49-F238E27FC236}">
                <a16:creationId xmlns:a16="http://schemas.microsoft.com/office/drawing/2014/main" id="{C3F9D49B-E9C6-886C-852A-A316AF618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8362006"/>
            <a:ext cx="542925" cy="3238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7" name="Gerade Verbindung 110">
            <a:extLst>
              <a:ext uri="{FF2B5EF4-FFF2-40B4-BE49-F238E27FC236}">
                <a16:creationId xmlns:a16="http://schemas.microsoft.com/office/drawing/2014/main" id="{450CA830-5258-DE3A-8677-0132E7C0CE15}"/>
              </a:ext>
            </a:extLst>
          </p:cNvPr>
          <p:cNvCxnSpPr>
            <a:cxnSpLocks noChangeShapeType="1"/>
            <a:stCxn id="5164" idx="3"/>
            <a:endCxn id="5165" idx="1"/>
          </p:cNvCxnSpPr>
          <p:nvPr/>
        </p:nvCxnSpPr>
        <p:spPr bwMode="auto">
          <a:xfrm>
            <a:off x="4070350" y="8523931"/>
            <a:ext cx="2492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8" name="Gerade Verbindung mit Pfeil 78">
            <a:extLst>
              <a:ext uri="{FF2B5EF4-FFF2-40B4-BE49-F238E27FC236}">
                <a16:creationId xmlns:a16="http://schemas.microsoft.com/office/drawing/2014/main" id="{E9EE1A6C-EA70-B1DF-3089-CA8FB9FE0302}"/>
              </a:ext>
            </a:extLst>
          </p:cNvPr>
          <p:cNvCxnSpPr>
            <a:cxnSpLocks noChangeShapeType="1"/>
            <a:stCxn id="5160" idx="2"/>
            <a:endCxn id="5164" idx="0"/>
          </p:cNvCxnSpPr>
          <p:nvPr/>
        </p:nvCxnSpPr>
        <p:spPr bwMode="auto">
          <a:xfrm>
            <a:off x="3242469" y="8108648"/>
            <a:ext cx="0" cy="2311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2" name="Text Box 10">
            <a:extLst>
              <a:ext uri="{FF2B5EF4-FFF2-40B4-BE49-F238E27FC236}">
                <a16:creationId xmlns:a16="http://schemas.microsoft.com/office/drawing/2014/main" id="{72750581-DBF7-F1A2-EC73-E329DCA94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913912"/>
            <a:ext cx="1655762" cy="36988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Ggf. Pflege der </a:t>
            </a:r>
            <a:b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Patientendatei</a:t>
            </a:r>
          </a:p>
        </p:txBody>
      </p:sp>
      <p:sp>
        <p:nvSpPr>
          <p:cNvPr id="3124" name="Text Box 37">
            <a:extLst>
              <a:ext uri="{FF2B5EF4-FFF2-40B4-BE49-F238E27FC236}">
                <a16:creationId xmlns:a16="http://schemas.microsoft.com/office/drawing/2014/main" id="{5A4CE76E-AC0D-7471-5DB0-7C120E582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8891107"/>
            <a:ext cx="3240087" cy="4154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sz="700" b="1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Pflege der Patientendatei </a:t>
            </a:r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(Kundenkarte)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in der Datei geführt, Daten aktualisieren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noch nicht in der Datei geführt, ggf. Aufnahme anbieten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3123" name="Gerade Verbindung mit Pfeil 78">
            <a:extLst>
              <a:ext uri="{FF2B5EF4-FFF2-40B4-BE49-F238E27FC236}">
                <a16:creationId xmlns:a16="http://schemas.microsoft.com/office/drawing/2014/main" id="{0C004F27-4C3A-3D5B-9D7B-4F3B829A0D23}"/>
              </a:ext>
            </a:extLst>
          </p:cNvPr>
          <p:cNvCxnSpPr>
            <a:cxnSpLocks noChangeShapeType="1"/>
            <a:stCxn id="3122" idx="2"/>
            <a:endCxn id="3105" idx="0"/>
          </p:cNvCxnSpPr>
          <p:nvPr/>
        </p:nvCxnSpPr>
        <p:spPr bwMode="auto">
          <a:xfrm>
            <a:off x="3242469" y="9283800"/>
            <a:ext cx="0" cy="153888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" name="Gerade Verbindung mit Pfeil 78">
            <a:extLst>
              <a:ext uri="{FF2B5EF4-FFF2-40B4-BE49-F238E27FC236}">
                <a16:creationId xmlns:a16="http://schemas.microsoft.com/office/drawing/2014/main" id="{6196EA12-8E1A-4E8C-023C-5BDAEB2510C7}"/>
              </a:ext>
            </a:extLst>
          </p:cNvPr>
          <p:cNvCxnSpPr>
            <a:cxnSpLocks noChangeShapeType="1"/>
            <a:stCxn id="5164" idx="2"/>
            <a:endCxn id="3122" idx="0"/>
          </p:cNvCxnSpPr>
          <p:nvPr/>
        </p:nvCxnSpPr>
        <p:spPr bwMode="auto">
          <a:xfrm>
            <a:off x="3242469" y="8708081"/>
            <a:ext cx="0" cy="205831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5" name="Gerade Verbindung 110">
            <a:extLst>
              <a:ext uri="{FF2B5EF4-FFF2-40B4-BE49-F238E27FC236}">
                <a16:creationId xmlns:a16="http://schemas.microsoft.com/office/drawing/2014/main" id="{B3428FD4-4F2C-DECF-F378-BC6118F9ECB4}"/>
              </a:ext>
            </a:extLst>
          </p:cNvPr>
          <p:cNvCxnSpPr>
            <a:cxnSpLocks noChangeShapeType="1"/>
            <a:stCxn id="3122" idx="3"/>
            <a:endCxn id="3124" idx="1"/>
          </p:cNvCxnSpPr>
          <p:nvPr/>
        </p:nvCxnSpPr>
        <p:spPr bwMode="auto">
          <a:xfrm>
            <a:off x="4070350" y="9098856"/>
            <a:ext cx="249238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78BFBD16-B5F4-4190-ABBA-92B9DD0BE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8913118"/>
            <a:ext cx="542925" cy="371476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5175" name="Gerade Verbindung 161">
            <a:extLst>
              <a:ext uri="{FF2B5EF4-FFF2-40B4-BE49-F238E27FC236}">
                <a16:creationId xmlns:a16="http://schemas.microsoft.com/office/drawing/2014/main" id="{FC8D9D4A-3998-B5E8-01E6-17AF165C54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2250" y="8784728"/>
            <a:ext cx="7164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76" name="Text Box 53">
            <a:extLst>
              <a:ext uri="{FF2B5EF4-FFF2-40B4-BE49-F238E27FC236}">
                <a16:creationId xmlns:a16="http://schemas.microsoft.com/office/drawing/2014/main" id="{4C7C286F-E1DD-C7F2-1297-CA8752D11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4613275"/>
            <a:ext cx="27305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77" name="Text Box 53">
            <a:extLst>
              <a:ext uri="{FF2B5EF4-FFF2-40B4-BE49-F238E27FC236}">
                <a16:creationId xmlns:a16="http://schemas.microsoft.com/office/drawing/2014/main" id="{E350B818-A92E-10FB-D887-7CB5DDBF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782888"/>
            <a:ext cx="39528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78" name="Textfeld 3">
            <a:extLst>
              <a:ext uri="{FF2B5EF4-FFF2-40B4-BE49-F238E27FC236}">
                <a16:creationId xmlns:a16="http://schemas.microsoft.com/office/drawing/2014/main" id="{CEA54BB3-5C54-3547-93F6-335C34D2E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5" y="3462338"/>
            <a:ext cx="11890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Grenzen der Selbstmedikation überschritten?</a:t>
            </a:r>
          </a:p>
        </p:txBody>
      </p:sp>
      <p:sp>
        <p:nvSpPr>
          <p:cNvPr id="5179" name="Textfeld 4">
            <a:extLst>
              <a:ext uri="{FF2B5EF4-FFF2-40B4-BE49-F238E27FC236}">
                <a16:creationId xmlns:a16="http://schemas.microsoft.com/office/drawing/2014/main" id="{EF676A2C-25AB-41CD-A037-FEFB16331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3311525"/>
            <a:ext cx="10731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des AM in angemessener Menge bis zum Arztbesuch</a:t>
            </a:r>
          </a:p>
        </p:txBody>
      </p:sp>
      <p:sp>
        <p:nvSpPr>
          <p:cNvPr id="2" name="Text Box 37">
            <a:extLst>
              <a:ext uri="{FF2B5EF4-FFF2-40B4-BE49-F238E27FC236}">
                <a16:creationId xmlns:a16="http://schemas.microsoft.com/office/drawing/2014/main" id="{9CFDA23D-C663-738A-8380-4E9B65BD0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1592" y="9533384"/>
            <a:ext cx="3240087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sz="700" b="1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Angebot weiterer pharmazeutischer Dienstleistungen</a:t>
            </a:r>
            <a:endParaRPr lang="de-DE" sz="700" b="0" i="0" u="none" strike="noStrike" baseline="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de-DE" sz="700" b="0" i="1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Insbesondere </a:t>
            </a:r>
            <a:r>
              <a:rPr lang="de-DE" sz="700" b="0" i="1" u="none" strike="noStrike" baseline="0" dirty="0" err="1">
                <a:solidFill>
                  <a:srgbClr val="808080"/>
                </a:solidFill>
                <a:latin typeface="Arial" panose="020B0604020202020204" pitchFamily="34" charset="0"/>
              </a:rPr>
              <a:t>pDL</a:t>
            </a:r>
            <a:r>
              <a:rPr lang="de-DE" sz="700" b="0" i="1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 nach § 129 Abs. 5e SGB V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4" name="Gerade Verbindung 110">
            <a:extLst>
              <a:ext uri="{FF2B5EF4-FFF2-40B4-BE49-F238E27FC236}">
                <a16:creationId xmlns:a16="http://schemas.microsoft.com/office/drawing/2014/main" id="{971931F6-F0CE-2940-8A4A-5BD8D72F0A4C}"/>
              </a:ext>
            </a:extLst>
          </p:cNvPr>
          <p:cNvCxnSpPr>
            <a:cxnSpLocks noChangeShapeType="1"/>
            <a:stCxn id="3105" idx="3"/>
            <a:endCxn id="2" idx="1"/>
          </p:cNvCxnSpPr>
          <p:nvPr/>
        </p:nvCxnSpPr>
        <p:spPr bwMode="auto">
          <a:xfrm>
            <a:off x="4070350" y="9687272"/>
            <a:ext cx="261242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5" name="Freeform 24">
            <a:extLst>
              <a:ext uri="{FF2B5EF4-FFF2-40B4-BE49-F238E27FC236}">
                <a16:creationId xmlns:a16="http://schemas.microsoft.com/office/drawing/2014/main" id="{BEE7FA2B-9F15-07DE-6B42-440A2B785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1592" y="9537738"/>
            <a:ext cx="542925" cy="299068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Microsoft Office PowerPoint</Application>
  <PresentationFormat>Benutzerdefiniert</PresentationFormat>
  <Paragraphs>97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StarBats</vt:lpstr>
      <vt:lpstr>Calibri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Heinken, Melanie</cp:lastModifiedBy>
  <cp:revision>174</cp:revision>
  <dcterms:created xsi:type="dcterms:W3CDTF">2002-12-09T13:29:54Z</dcterms:created>
  <dcterms:modified xsi:type="dcterms:W3CDTF">2023-12-15T12:27:52Z</dcterms:modified>
</cp:coreProperties>
</file>